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91" r:id="rId2"/>
    <p:sldId id="292" r:id="rId3"/>
    <p:sldId id="288" r:id="rId4"/>
    <p:sldId id="558" r:id="rId5"/>
    <p:sldId id="559" r:id="rId6"/>
    <p:sldId id="560" r:id="rId7"/>
    <p:sldId id="561" r:id="rId8"/>
    <p:sldId id="564" r:id="rId9"/>
    <p:sldId id="565" r:id="rId10"/>
    <p:sldId id="588" r:id="rId11"/>
    <p:sldId id="566" r:id="rId12"/>
    <p:sldId id="568" r:id="rId13"/>
    <p:sldId id="569" r:id="rId14"/>
    <p:sldId id="570" r:id="rId15"/>
    <p:sldId id="572" r:id="rId16"/>
    <p:sldId id="573" r:id="rId17"/>
    <p:sldId id="574" r:id="rId18"/>
    <p:sldId id="575" r:id="rId19"/>
    <p:sldId id="576" r:id="rId20"/>
    <p:sldId id="577" r:id="rId21"/>
    <p:sldId id="587" r:id="rId22"/>
    <p:sldId id="578" r:id="rId23"/>
    <p:sldId id="580" r:id="rId24"/>
    <p:sldId id="294" r:id="rId25"/>
    <p:sldId id="295" r:id="rId26"/>
    <p:sldId id="297" r:id="rId27"/>
    <p:sldId id="296" r:id="rId28"/>
    <p:sldId id="298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80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745864-4D87-4640-8D93-7A1E90978B1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1618F-4C17-4072-884F-8E3E46F21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78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3</a:t>
            </a:fld>
            <a:endParaRPr lang="en-A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12</a:t>
            </a:fld>
            <a:endParaRPr lang="en-A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13</a:t>
            </a:fld>
            <a:endParaRPr lang="en-A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14</a:t>
            </a:fld>
            <a:endParaRPr lang="en-A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15</a:t>
            </a:fld>
            <a:endParaRPr lang="en-A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16</a:t>
            </a:fld>
            <a:endParaRPr lang="en-A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17</a:t>
            </a:fld>
            <a:endParaRPr lang="en-A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18</a:t>
            </a:fld>
            <a:endParaRPr lang="en-A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19</a:t>
            </a:fld>
            <a:endParaRPr lang="en-A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20</a:t>
            </a:fld>
            <a:endParaRPr lang="en-A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21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22</a:t>
            </a:fld>
            <a:endParaRPr lang="en-A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23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5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6</a:t>
            </a:fld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7</a:t>
            </a:fld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8</a:t>
            </a:fld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9</a:t>
            </a:fld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10</a:t>
            </a:fld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11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D02D7-654B-340D-FE7A-8D77BB3B39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8866A-0283-A2A4-7872-7134BC1856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23EC3-05DF-AB40-8675-D9ED4299B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F6F5E-5B6B-441E-B92B-F23BBE1819F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F1651-245F-A4C0-B8A1-4D8E45BE5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977D5-F9B8-7E61-7EC8-3AE942ACE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471D-C22F-4C8D-9DC5-4E3B4B0DB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16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23B0C-9EC1-C12E-7D90-A29A82051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D83B5B-A198-9672-C618-C28A49EC7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041E7-5C18-87F4-FEDF-F1E8B402F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F6F5E-5B6B-441E-B92B-F23BBE1819F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F09CF-7F2A-789E-CF60-AD142962B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268D45-788B-CF5C-F355-19C97BCB3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471D-C22F-4C8D-9DC5-4E3B4B0DB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205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77B977-8F4B-CDBF-AB82-8F9EC216D8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82893B-3B58-925B-01CD-83A5FF8BDE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D71C8-9044-DB55-128A-1B11974A8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F6F5E-5B6B-441E-B92B-F23BBE1819F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97BB4-F9C8-44E2-C79B-50639CCAF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5D8F7-A993-B6AE-A23B-E4D9EA881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471D-C22F-4C8D-9DC5-4E3B4B0DB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598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78D5F-A194-9C9B-4F47-2C7144583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6507D-7C42-A881-F439-6AC4154A9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9908A-FC34-E7BD-9C80-0507B7332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F6F5E-5B6B-441E-B92B-F23BBE1819F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8F7CE5-D479-E02F-D60A-F4FD17319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4191A-910F-765B-2B77-00A8CFA81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471D-C22F-4C8D-9DC5-4E3B4B0DB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925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A6391-4E69-587D-F0FA-1A4377BFA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BF8D0E-7918-32FB-D377-152D1CDD5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F6F7D-4799-F5B9-3701-7E6A6119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F6F5E-5B6B-441E-B92B-F23BBE1819F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08FDD-9E19-9F45-069C-E6BCB4E81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A69AFA-AABD-430B-9152-7015B246F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471D-C22F-4C8D-9DC5-4E3B4B0DB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149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39AC6-C06F-9160-07EF-A3A1D4033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11AE8-895D-EDCB-5145-022BBA84F2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724BBF-B05F-CD0A-C06E-57A6AF95B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EFFDF-313C-7EFD-68D8-D218E6224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F6F5E-5B6B-441E-B92B-F23BBE1819F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81450D-219D-3A5F-6DDE-9EE905AD7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C9987-D44B-1539-D178-C6C864FB8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471D-C22F-4C8D-9DC5-4E3B4B0DB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94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54B72-C753-6230-45FE-029DF11E0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13203E-4B86-A7E8-EF85-3125D370A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63A3CD-DC17-8651-A7DB-25232D3BC5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9ACE41-2423-2048-D50C-94E696FD9F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D02EC2-5220-6B61-C9A2-A995232F05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58EFD2-167B-3EB0-83B3-5FCBA89E9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F6F5E-5B6B-441E-B92B-F23BBE1819F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66352C-AC17-5519-50AA-F054BCE2B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F7CDFE-0529-1E9F-F921-DB871A6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471D-C22F-4C8D-9DC5-4E3B4B0DB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14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75F97-438E-99CD-4760-ACD20806C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1A7F9F-8934-25E3-DEDB-FDD03811E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F6F5E-5B6B-441E-B92B-F23BBE1819F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F4F887-9FDF-344F-84F2-E4148EF62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D15B65-4F59-A8AF-10D2-C09195E48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471D-C22F-4C8D-9DC5-4E3B4B0DB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636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F4F14C-3535-FC5A-E4CB-4462FF076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F6F5E-5B6B-441E-B92B-F23BBE1819F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1AF6B1-3AEF-24CB-79FF-40157FC94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B0D3F3-E217-1EF2-AD91-B849D83C8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471D-C22F-4C8D-9DC5-4E3B4B0DB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8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BECBA-FECF-5C9D-9327-A09364D03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C534C-B7AA-5587-5B30-DFB209F5F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D51A8A-5FCC-1F04-9C05-026BBAE31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3CD191-342F-09F3-45CF-9091691EC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F6F5E-5B6B-441E-B92B-F23BBE1819F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1BE946-A87A-1E5C-C8D6-674A79F80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4AD9C1-73C6-23DC-5D19-131C3D061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471D-C22F-4C8D-9DC5-4E3B4B0DB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507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9C190-CCBA-2CBB-7379-7DAD39FCC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BC0202-C832-B5AF-74CA-C371AC3B46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ED39DA-A04B-6B54-E499-52E1149056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787FDE-C801-BC77-6DD0-99790A5E6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F6F5E-5B6B-441E-B92B-F23BBE1819F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DC0B1E-4E40-F9D4-4967-BE7F085A3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D8A5D4-467F-E0BF-DF57-7F220D580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471D-C22F-4C8D-9DC5-4E3B4B0DB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08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8E8285-3BA5-E263-87CD-81844B5BF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47E4F-9BC4-71EC-F016-4BC54D16A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1DAC7-C345-9FDF-8DF7-9CD4BC15A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F6F5E-5B6B-441E-B92B-F23BBE1819F2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388DC-B40D-7263-74DF-084E960311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A87E9-AEA5-A40C-B7FB-2D309555AE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8471D-C22F-4C8D-9DC5-4E3B4B0DB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841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2">
            <a:extLst>
              <a:ext uri="{FF2B5EF4-FFF2-40B4-BE49-F238E27FC236}">
                <a16:creationId xmlns:a16="http://schemas.microsoft.com/office/drawing/2014/main" id="{92AEDFAF-70BD-782C-7D42-C3A0BC181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9901" y="1146176"/>
            <a:ext cx="7739063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10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3075" name="TextBox 3">
            <a:extLst>
              <a:ext uri="{FF2B5EF4-FFF2-40B4-BE49-F238E27FC236}">
                <a16:creationId xmlns:a16="http://schemas.microsoft.com/office/drawing/2014/main" id="{18AEE972-9893-E5B1-D899-6B3265489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5174" y="2747964"/>
            <a:ext cx="94239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800" dirty="0">
                <a:latin typeface="Book Antiqua" panose="02040602050305030304" pitchFamily="18" charset="0"/>
              </a:rPr>
              <a:t>TITLE OF THE TOPIC: </a:t>
            </a:r>
            <a:r>
              <a:rPr lang="en-AU" sz="2800" b="1" dirty="0">
                <a:latin typeface="+mn-lt"/>
              </a:rPr>
              <a:t>MICROBIOLOGY IN ENDODONTICS</a:t>
            </a:r>
            <a:endParaRPr lang="en-US" altLang="en-US" sz="2800" dirty="0">
              <a:latin typeface="Book Antiqua" panose="02040602050305030304" pitchFamily="18" charset="0"/>
            </a:endParaRPr>
          </a:p>
        </p:txBody>
      </p:sp>
      <p:sp>
        <p:nvSpPr>
          <p:cNvPr id="3076" name="TextBox 5">
            <a:extLst>
              <a:ext uri="{FF2B5EF4-FFF2-40B4-BE49-F238E27FC236}">
                <a16:creationId xmlns:a16="http://schemas.microsoft.com/office/drawing/2014/main" id="{10D683A3-E83C-D0C1-495A-851D60D8B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1" y="5345114"/>
            <a:ext cx="8545513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100">
                <a:latin typeface="Book Antiqua" panose="02040602050305030304" pitchFamily="18" charset="0"/>
              </a:rPr>
              <a:t>DEPARTMENT OF CONSERVATIVE DENTISTRY AND ENDODONTICS </a:t>
            </a:r>
          </a:p>
        </p:txBody>
      </p:sp>
      <p:pic>
        <p:nvPicPr>
          <p:cNvPr id="3077" name="Picture 6">
            <a:extLst>
              <a:ext uri="{FF2B5EF4-FFF2-40B4-BE49-F238E27FC236}">
                <a16:creationId xmlns:a16="http://schemas.microsoft.com/office/drawing/2014/main" id="{B71D9F78-ACF1-5C97-AFAA-77CEA4A158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1" r="15781"/>
          <a:stretch>
            <a:fillRect/>
          </a:stretch>
        </p:blipFill>
        <p:spPr bwMode="auto">
          <a:xfrm>
            <a:off x="1524000" y="-19050"/>
            <a:ext cx="1563688" cy="158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Slide Number Placeholder 1">
            <a:extLst>
              <a:ext uri="{FF2B5EF4-FFF2-40B4-BE49-F238E27FC236}">
                <a16:creationId xmlns:a16="http://schemas.microsoft.com/office/drawing/2014/main" id="{AFBA7358-CCB0-2978-25EE-0C814056F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AFFE83-C04D-42AB-8CD8-ABA8A3DC5867}" type="slidenum">
              <a:rPr lang="en-US" altLang="en-US" sz="1400" b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File:G-Storm thermal cycle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95406" y="214290"/>
            <a:ext cx="4357718" cy="4288548"/>
          </a:xfrm>
          <a:prstGeom prst="rect">
            <a:avLst/>
          </a:prstGeom>
          <a:noFill/>
        </p:spPr>
      </p:pic>
      <p:pic>
        <p:nvPicPr>
          <p:cNvPr id="1028" name="Picture 4" descr="File:Primitive PCR machine for scrap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38876" y="71439"/>
            <a:ext cx="4424358" cy="4774999"/>
          </a:xfrm>
          <a:prstGeom prst="rect">
            <a:avLst/>
          </a:prstGeom>
          <a:noFill/>
        </p:spPr>
      </p:pic>
      <p:pic>
        <p:nvPicPr>
          <p:cNvPr id="1030" name="Picture 6" descr="File:PCR masina kasutamine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67108" y="4046108"/>
            <a:ext cx="4121022" cy="2740479"/>
          </a:xfrm>
          <a:prstGeom prst="rect">
            <a:avLst/>
          </a:prstGeom>
          <a:noFill/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10</a:t>
            </a:fld>
            <a:endParaRPr lang="en-A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81158" y="357166"/>
            <a:ext cx="8501122" cy="6072230"/>
          </a:xfrm>
        </p:spPr>
        <p:txBody>
          <a:bodyPr/>
          <a:lstStyle/>
          <a:p>
            <a:r>
              <a:rPr lang="en-US" sz="3200" dirty="0"/>
              <a:t>Immunological methods – 10</a:t>
            </a:r>
            <a:r>
              <a:rPr lang="en-US" sz="3200" dirty="0">
                <a:latin typeface="Constantia"/>
              </a:rPr>
              <a:t>³</a:t>
            </a:r>
            <a:r>
              <a:rPr lang="en-US" sz="3200" dirty="0"/>
              <a:t> to 10</a:t>
            </a:r>
            <a:r>
              <a:rPr lang="en-US" sz="3200" dirty="0">
                <a:latin typeface="Constantia"/>
              </a:rPr>
              <a:t>⁴ cells</a:t>
            </a:r>
          </a:p>
          <a:p>
            <a:endParaRPr lang="en-US" sz="3200" dirty="0">
              <a:latin typeface="Constantia"/>
            </a:endParaRPr>
          </a:p>
          <a:p>
            <a:r>
              <a:rPr lang="en-US" sz="3200" dirty="0"/>
              <a:t>DNA-DNA hybridization – 10</a:t>
            </a:r>
            <a:r>
              <a:rPr lang="en-US" sz="3200" dirty="0">
                <a:latin typeface="Constantia"/>
              </a:rPr>
              <a:t>²</a:t>
            </a:r>
            <a:r>
              <a:rPr lang="en-US" sz="3200" dirty="0"/>
              <a:t> to 10</a:t>
            </a:r>
            <a:r>
              <a:rPr lang="en-US" sz="3200" dirty="0">
                <a:latin typeface="Constantia"/>
              </a:rPr>
              <a:t>⁴</a:t>
            </a:r>
            <a:r>
              <a:rPr lang="en-US" sz="3200" dirty="0"/>
              <a:t> cells</a:t>
            </a:r>
          </a:p>
          <a:p>
            <a:endParaRPr lang="en-US" dirty="0">
              <a:latin typeface="Constantia"/>
            </a:endParaRPr>
          </a:p>
          <a:p>
            <a:r>
              <a:rPr lang="en-US" sz="3200" dirty="0"/>
              <a:t>PCR 10 to 100 times more sensitive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11</a:t>
            </a:fld>
            <a:endParaRPr lang="en-A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81158" y="357166"/>
            <a:ext cx="8501122" cy="6072230"/>
          </a:xfrm>
        </p:spPr>
        <p:txBody>
          <a:bodyPr>
            <a:normAutofit/>
          </a:bodyPr>
          <a:lstStyle/>
          <a:p>
            <a:r>
              <a:rPr lang="en-US" sz="3600" b="1" dirty="0"/>
              <a:t>Touchdown PCR</a:t>
            </a:r>
          </a:p>
          <a:p>
            <a:endParaRPr lang="en-US" sz="3200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Strategy to increase the specificity of the assay</a:t>
            </a:r>
          </a:p>
          <a:p>
            <a:endParaRPr lang="en-US" sz="3200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Useful to avoid the amplification of spurious DNA fragments (non target)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12</a:t>
            </a:fld>
            <a:endParaRPr lang="en-A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81158" y="357166"/>
            <a:ext cx="8501122" cy="607223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Nested PCR </a:t>
            </a:r>
            <a:r>
              <a:rPr lang="en-US" sz="3600" b="1" dirty="0">
                <a:sym typeface="Wingdings" pitchFamily="2" charset="2"/>
              </a:rPr>
              <a:t></a:t>
            </a:r>
            <a:r>
              <a:rPr lang="en-US" sz="3200" b="1" dirty="0">
                <a:sym typeface="Wingdings" pitchFamily="2" charset="2"/>
              </a:rPr>
              <a:t> </a:t>
            </a:r>
            <a:r>
              <a:rPr lang="en-US" sz="3200" dirty="0">
                <a:sym typeface="Wingdings" pitchFamily="2" charset="2"/>
              </a:rPr>
              <a:t>advised mainly to have increased sensitivity, but also exhibit increase specificity</a:t>
            </a:r>
          </a:p>
          <a:p>
            <a:endParaRPr lang="en-US" sz="3200" b="1" dirty="0">
              <a:sym typeface="Wingdings" pitchFamily="2" charset="2"/>
            </a:endParaRPr>
          </a:p>
          <a:p>
            <a:r>
              <a:rPr lang="en-US" sz="3600" b="1" dirty="0">
                <a:solidFill>
                  <a:srgbClr val="00B0F0"/>
                </a:solidFill>
                <a:sym typeface="Wingdings" pitchFamily="2" charset="2"/>
              </a:rPr>
              <a:t>Multiplex PCR </a:t>
            </a:r>
            <a:r>
              <a:rPr lang="en-US" sz="3200" b="1" dirty="0">
                <a:sym typeface="Wingdings" pitchFamily="2" charset="2"/>
              </a:rPr>
              <a:t></a:t>
            </a:r>
            <a:r>
              <a:rPr lang="en-US" sz="3200" dirty="0">
                <a:sym typeface="Wingdings" pitchFamily="2" charset="2"/>
              </a:rPr>
              <a:t> permits simultaneous detection of different sp in a sample</a:t>
            </a:r>
          </a:p>
          <a:p>
            <a:endParaRPr lang="en-US" sz="3200" b="1" dirty="0">
              <a:sym typeface="Wingdings" pitchFamily="2" charset="2"/>
            </a:endParaRPr>
          </a:p>
          <a:p>
            <a:r>
              <a:rPr lang="en-US" sz="3600" b="1" dirty="0">
                <a:solidFill>
                  <a:srgbClr val="00B0F0"/>
                </a:solidFill>
                <a:sym typeface="Wingdings" pitchFamily="2" charset="2"/>
              </a:rPr>
              <a:t>Reverse transcriptase PCR </a:t>
            </a:r>
            <a:r>
              <a:rPr lang="en-US" sz="3200" b="1" dirty="0">
                <a:sym typeface="Wingdings" pitchFamily="2" charset="2"/>
              </a:rPr>
              <a:t> </a:t>
            </a:r>
            <a:r>
              <a:rPr lang="en-US" sz="3200" dirty="0">
                <a:sym typeface="Wingdings" pitchFamily="2" charset="2"/>
              </a:rPr>
              <a:t>developed to amplify RNA targets &amp; to exploit the use of the reverse transcriptase which can synthesize a strand of complementary DNA from RNA template</a:t>
            </a:r>
            <a:endParaRPr lang="en-US" sz="3600" b="1" dirty="0"/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13</a:t>
            </a:fld>
            <a:endParaRPr lang="en-A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81158" y="357166"/>
            <a:ext cx="8501122" cy="607223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PCR based microbial timing </a:t>
            </a:r>
            <a:r>
              <a:rPr lang="en-US" sz="3200" dirty="0">
                <a:sym typeface="Wingdings" pitchFamily="2" charset="2"/>
              </a:rPr>
              <a:t> for </a:t>
            </a:r>
            <a:r>
              <a:rPr lang="en-US" sz="3200" dirty="0" err="1">
                <a:sym typeface="Wingdings" pitchFamily="2" charset="2"/>
              </a:rPr>
              <a:t>clonal</a:t>
            </a:r>
            <a:r>
              <a:rPr lang="en-US" sz="3200" dirty="0">
                <a:sym typeface="Wingdings" pitchFamily="2" charset="2"/>
              </a:rPr>
              <a:t> analysis and comparison of microbial isolates through PCR generated fingerprinting profile</a:t>
            </a:r>
          </a:p>
          <a:p>
            <a:endParaRPr lang="en-US" sz="3200" dirty="0">
              <a:sym typeface="Wingdings" pitchFamily="2" charset="2"/>
            </a:endParaRPr>
          </a:p>
          <a:p>
            <a:r>
              <a:rPr lang="en-US" sz="3600" b="1" dirty="0">
                <a:solidFill>
                  <a:srgbClr val="00B0F0"/>
                </a:solidFill>
                <a:sym typeface="Wingdings" pitchFamily="2" charset="2"/>
              </a:rPr>
              <a:t>Real time PCR :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>
                <a:solidFill>
                  <a:srgbClr val="00B0F0"/>
                </a:solidFill>
                <a:sym typeface="Wingdings" pitchFamily="2" charset="2"/>
              </a:rPr>
              <a:t> </a:t>
            </a:r>
            <a:r>
              <a:rPr lang="en-US" sz="3200" dirty="0">
                <a:sym typeface="Wingdings" pitchFamily="2" charset="2"/>
              </a:rPr>
              <a:t>usually qualitative / semi quantitative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sym typeface="Wingdings" pitchFamily="2" charset="2"/>
              </a:rPr>
              <a:t>Allows the quantification of the amount of DNA 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sym typeface="Wingdings" pitchFamily="2" charset="2"/>
              </a:rPr>
              <a:t>Allows quantification of individual target sp as well as total </a:t>
            </a:r>
            <a:r>
              <a:rPr lang="en-US" sz="3200" dirty="0" err="1">
                <a:sym typeface="Wingdings" pitchFamily="2" charset="2"/>
              </a:rPr>
              <a:t>bact</a:t>
            </a:r>
            <a:endParaRPr lang="en-US" sz="3600" dirty="0">
              <a:sym typeface="Wingdings" pitchFamily="2" charset="2"/>
            </a:endParaRPr>
          </a:p>
          <a:p>
            <a:endParaRPr lang="en-US" sz="3200" dirty="0">
              <a:sym typeface="Wingdings" pitchFamily="2" charset="2"/>
            </a:endParaRPr>
          </a:p>
          <a:p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14</a:t>
            </a:fld>
            <a:endParaRPr lang="en-A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81158" y="357166"/>
            <a:ext cx="8501122" cy="607223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Advantages of real time PCR:</a:t>
            </a:r>
          </a:p>
          <a:p>
            <a:endParaRPr lang="en-US" sz="3200" b="1" dirty="0"/>
          </a:p>
          <a:p>
            <a:pPr>
              <a:buFont typeface="Wingdings" pitchFamily="2" charset="2"/>
              <a:buChar char="Ø"/>
            </a:pPr>
            <a:r>
              <a:rPr lang="en-US" sz="3200" b="1" dirty="0"/>
              <a:t> </a:t>
            </a:r>
            <a:r>
              <a:rPr lang="en-US" sz="3200" dirty="0"/>
              <a:t>rapidity</a:t>
            </a:r>
          </a:p>
          <a:p>
            <a:pPr>
              <a:buFont typeface="Wingdings" pitchFamily="2" charset="2"/>
              <a:buChar char="Ø"/>
            </a:pPr>
            <a:endParaRPr lang="en-US" sz="3200" b="1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Identify PCR products directly without the use of </a:t>
            </a:r>
            <a:r>
              <a:rPr lang="en-US" sz="3200" dirty="0" err="1"/>
              <a:t>agarose</a:t>
            </a:r>
            <a:r>
              <a:rPr lang="en-US" sz="3200" dirty="0"/>
              <a:t> gels</a:t>
            </a:r>
          </a:p>
          <a:p>
            <a:pPr>
              <a:buFont typeface="Wingdings" pitchFamily="2" charset="2"/>
              <a:buChar char="Ø"/>
            </a:pPr>
            <a:endParaRPr lang="en-US" sz="3200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Less contamination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15</a:t>
            </a:fld>
            <a:endParaRPr lang="en-A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81158" y="357166"/>
            <a:ext cx="8501122" cy="607223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Broad range PCR:</a:t>
            </a:r>
          </a:p>
          <a:p>
            <a:endParaRPr lang="en-US" sz="3600" b="1" dirty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3600" b="1" dirty="0">
                <a:solidFill>
                  <a:srgbClr val="00B0F0"/>
                </a:solidFill>
              </a:rPr>
              <a:t> </a:t>
            </a:r>
            <a:r>
              <a:rPr lang="en-US" sz="3200" dirty="0"/>
              <a:t>used to investigate the breadth of microbial diversity</a:t>
            </a:r>
          </a:p>
          <a:p>
            <a:pPr>
              <a:buFont typeface="Wingdings" pitchFamily="2" charset="2"/>
              <a:buChar char="Ø"/>
            </a:pPr>
            <a:endParaRPr lang="en-US" sz="3200" b="1" dirty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Can detect the unexpected bacterial diversity</a:t>
            </a:r>
          </a:p>
          <a:p>
            <a:pPr>
              <a:buFont typeface="Wingdings" pitchFamily="2" charset="2"/>
              <a:buChar char="Ø"/>
            </a:pPr>
            <a:endParaRPr lang="en-US" sz="3200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Allows identification of various as-yet-uncultivated bacterial pathogens</a:t>
            </a:r>
            <a:endParaRPr lang="en-US" sz="3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16</a:t>
            </a:fld>
            <a:endParaRPr lang="en-A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81158" y="357166"/>
            <a:ext cx="8501122" cy="6072230"/>
          </a:xfrm>
        </p:spPr>
        <p:txBody>
          <a:bodyPr>
            <a:normAutofit/>
          </a:bodyPr>
          <a:lstStyle/>
          <a:p>
            <a:r>
              <a:rPr lang="en-US" sz="3200" dirty="0"/>
              <a:t>Broad range PCR products can be alternatively analyzed by fingerprinting tech</a:t>
            </a:r>
          </a:p>
          <a:p>
            <a:endParaRPr lang="en-US" sz="3200" dirty="0"/>
          </a:p>
          <a:p>
            <a:r>
              <a:rPr lang="en-US" sz="3200" dirty="0"/>
              <a:t>Genetic fingerprinting tech </a:t>
            </a:r>
            <a:r>
              <a:rPr lang="en-US" sz="3200" dirty="0">
                <a:sym typeface="Wingdings" pitchFamily="2" charset="2"/>
              </a:rPr>
              <a:t> to determine the structure and diversity</a:t>
            </a:r>
          </a:p>
          <a:p>
            <a:endParaRPr lang="en-US" sz="3200" dirty="0">
              <a:sym typeface="Wingdings" pitchFamily="2" charset="2"/>
            </a:endParaRPr>
          </a:p>
          <a:p>
            <a:r>
              <a:rPr lang="en-US" sz="3200" dirty="0">
                <a:sym typeface="Wingdings" pitchFamily="2" charset="2"/>
              </a:rPr>
              <a:t>Denaturing gradient gel electrophoresis(DGGE)</a:t>
            </a:r>
          </a:p>
          <a:p>
            <a:r>
              <a:rPr lang="en-US" sz="3200" dirty="0">
                <a:sym typeface="Wingdings" pitchFamily="2" charset="2"/>
              </a:rPr>
              <a:t>Terminal restriction </a:t>
            </a:r>
            <a:r>
              <a:rPr lang="en-US" sz="3200" dirty="0" err="1">
                <a:sym typeface="Wingdings" pitchFamily="2" charset="2"/>
              </a:rPr>
              <a:t>fragement</a:t>
            </a:r>
            <a:r>
              <a:rPr lang="en-US" sz="3200" dirty="0">
                <a:sym typeface="Wingdings" pitchFamily="2" charset="2"/>
              </a:rPr>
              <a:t> length polymorphism (T-RFLP)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17</a:t>
            </a:fld>
            <a:endParaRPr lang="en-A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58" y="-71454"/>
            <a:ext cx="8329642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DNA-hybridization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81158" y="1447800"/>
            <a:ext cx="8329642" cy="5195910"/>
          </a:xfrm>
        </p:spPr>
        <p:txBody>
          <a:bodyPr>
            <a:normAutofit lnSpcReduction="10000"/>
          </a:bodyPr>
          <a:lstStyle/>
          <a:p>
            <a:r>
              <a:rPr lang="en-US" sz="3200" dirty="0" err="1"/>
              <a:t>Socransky</a:t>
            </a:r>
            <a:r>
              <a:rPr lang="en-US" sz="3200" dirty="0"/>
              <a:t> et al(‘94)</a:t>
            </a:r>
          </a:p>
          <a:p>
            <a:endParaRPr lang="en-US" sz="3200" dirty="0"/>
          </a:p>
          <a:p>
            <a:r>
              <a:rPr lang="en-US" sz="3200" dirty="0"/>
              <a:t>Process of annealing the complementary bases of two single stranded DNA molecules</a:t>
            </a:r>
          </a:p>
          <a:p>
            <a:endParaRPr lang="en-US" sz="3200" dirty="0"/>
          </a:p>
          <a:p>
            <a:r>
              <a:rPr lang="en-US" sz="3200" dirty="0"/>
              <a:t>Employs labeled DNA probes </a:t>
            </a:r>
            <a:r>
              <a:rPr lang="en-US" sz="3200" dirty="0">
                <a:sym typeface="Wingdings" pitchFamily="2" charset="2"/>
              </a:rPr>
              <a:t> </a:t>
            </a:r>
            <a:r>
              <a:rPr lang="en-US" sz="3200" dirty="0"/>
              <a:t>locate &amp; bind to a target sequence, forming new duplex molecule.</a:t>
            </a:r>
          </a:p>
          <a:p>
            <a:endParaRPr lang="en-US" sz="3200" dirty="0"/>
          </a:p>
          <a:p>
            <a:r>
              <a:rPr lang="en-US" sz="3200" dirty="0"/>
              <a:t>The </a:t>
            </a:r>
            <a:r>
              <a:rPr lang="en-US" sz="3200" dirty="0" err="1"/>
              <a:t>labelled</a:t>
            </a:r>
            <a:r>
              <a:rPr lang="en-US" sz="3200" dirty="0"/>
              <a:t> duplex can then be detected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18</a:t>
            </a:fld>
            <a:endParaRPr lang="en-A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81158" y="357166"/>
            <a:ext cx="8501122" cy="6072230"/>
          </a:xfrm>
        </p:spPr>
        <p:txBody>
          <a:bodyPr>
            <a:normAutofit/>
          </a:bodyPr>
          <a:lstStyle/>
          <a:p>
            <a:r>
              <a:rPr lang="en-US" sz="3200" dirty="0"/>
              <a:t>Probes are segments of single stranded DNA labeled with detection </a:t>
            </a:r>
            <a:r>
              <a:rPr lang="en-US" sz="3200" dirty="0" err="1"/>
              <a:t>milecules</a:t>
            </a:r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Constructed from either whole genomic DNA or </a:t>
            </a:r>
            <a:r>
              <a:rPr lang="en-US" sz="3200" dirty="0" err="1"/>
              <a:t>oligonucleotides</a:t>
            </a:r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Genomic – more likely to cross react with non target</a:t>
            </a:r>
          </a:p>
          <a:p>
            <a:r>
              <a:rPr lang="en-US" sz="3200" dirty="0" err="1"/>
              <a:t>Oligonucleotide</a:t>
            </a:r>
            <a:r>
              <a:rPr lang="en-US" sz="3200" dirty="0"/>
              <a:t> – limited or no cross </a:t>
            </a:r>
            <a:r>
              <a:rPr lang="en-US" sz="3200" dirty="0" err="1"/>
              <a:t>reactn</a:t>
            </a:r>
            <a:r>
              <a:rPr lang="en-US" sz="3200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19</a:t>
            </a:fld>
            <a:endParaRPr lang="en-A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C5E0383-B16F-1B52-34EF-EF11B18B0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1" y="781050"/>
            <a:ext cx="6945313" cy="8270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  <a:cs typeface="Times New Roman" panose="02020603050405020304" pitchFamily="18" charset="0"/>
              </a:rPr>
              <a:t>Specific learning Objectives </a:t>
            </a:r>
            <a:endParaRPr lang="en-US" sz="2325" b="1" dirty="0"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BA49E56-FFB1-0D7D-D6E1-1E4D7D5A25F6}"/>
              </a:ext>
            </a:extLst>
          </p:cNvPr>
          <p:cNvGraphicFramePr>
            <a:graphicFrameLocks noGrp="1"/>
          </p:cNvGraphicFramePr>
          <p:nvPr/>
        </p:nvGraphicFramePr>
        <p:xfrm>
          <a:off x="3124200" y="2506663"/>
          <a:ext cx="7543800" cy="24661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4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38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0520">
                <a:tc>
                  <a:txBody>
                    <a:bodyPr/>
                    <a:lstStyle/>
                    <a:p>
                      <a:r>
                        <a:rPr lang="en-US" sz="1400" dirty="0"/>
                        <a:t>Core areas* H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Domain</a:t>
                      </a:r>
                      <a:r>
                        <a:rPr lang="en-US" sz="1400" baseline="0" dirty="0"/>
                        <a:t> **</a:t>
                      </a:r>
                      <a:endParaRPr lang="en-US" sz="1400" dirty="0"/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Category #</a:t>
                      </a:r>
                    </a:p>
                  </a:txBody>
                  <a:tcPr marL="68580" marR="68580" marT="34255" marB="3425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513">
                <a:tc>
                  <a:txBody>
                    <a:bodyPr/>
                    <a:lstStyle/>
                    <a:p>
                      <a:r>
                        <a:rPr lang="en-US" sz="1400" dirty="0"/>
                        <a:t>Routes of microorganism, </a:t>
                      </a:r>
                      <a:r>
                        <a:rPr lang="en-US" sz="1400" dirty="0" err="1"/>
                        <a:t>Microrganism</a:t>
                      </a:r>
                      <a:r>
                        <a:rPr lang="en-US" sz="1400" dirty="0"/>
                        <a:t> associated with root canal infection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Cognitive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Must know </a:t>
                      </a:r>
                    </a:p>
                  </a:txBody>
                  <a:tcPr marL="68580" marR="68580" marT="34255" marB="3425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1847">
                <a:tc>
                  <a:txBody>
                    <a:bodyPr/>
                    <a:lstStyle/>
                    <a:p>
                      <a:r>
                        <a:rPr lang="en-US" sz="1400" dirty="0" err="1"/>
                        <a:t>Intraradicular</a:t>
                      </a:r>
                      <a:r>
                        <a:rPr lang="en-US" sz="1400" dirty="0"/>
                        <a:t> infection, </a:t>
                      </a:r>
                      <a:r>
                        <a:rPr lang="en-US" sz="1400" dirty="0" err="1"/>
                        <a:t>extraradicular</a:t>
                      </a:r>
                      <a:r>
                        <a:rPr lang="en-US" sz="1400" dirty="0"/>
                        <a:t> infection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Psychomotor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Nice to know </a:t>
                      </a:r>
                    </a:p>
                  </a:txBody>
                  <a:tcPr marL="68580" marR="68580" marT="34255" marB="3425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520">
                <a:tc>
                  <a:txBody>
                    <a:bodyPr/>
                    <a:lstStyle/>
                    <a:p>
                      <a:r>
                        <a:rPr lang="en-US" sz="1400" dirty="0"/>
                        <a:t>Methods of identification of microbes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Affective 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Desire to know </a:t>
                      </a:r>
                    </a:p>
                  </a:txBody>
                  <a:tcPr marL="68580" marR="68580" marT="34255" marB="3425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121" name="TextBox 2">
            <a:extLst>
              <a:ext uri="{FF2B5EF4-FFF2-40B4-BE49-F238E27FC236}">
                <a16:creationId xmlns:a16="http://schemas.microsoft.com/office/drawing/2014/main" id="{7A57D357-5A21-9823-D167-32EA60E95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1" y="5176839"/>
            <a:ext cx="6215063" cy="106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4313" indent="-214313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100" b="0">
                <a:latin typeface="Times New Roman" panose="02020603050405020304" pitchFamily="18" charset="0"/>
              </a:rPr>
              <a:t>*Subtopic of importance</a:t>
            </a:r>
          </a:p>
          <a:p>
            <a:pPr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100" b="0">
                <a:latin typeface="Times New Roman" panose="02020603050405020304" pitchFamily="18" charset="0"/>
              </a:rPr>
              <a:t>**  Cognitive, Psychomotor   or Affective </a:t>
            </a:r>
          </a:p>
          <a:p>
            <a:pPr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100" b="0">
                <a:latin typeface="Times New Roman" panose="02020603050405020304" pitchFamily="18" charset="0"/>
              </a:rPr>
              <a:t># Must know , Nice to know  &amp; Desire to know </a:t>
            </a:r>
          </a:p>
        </p:txBody>
      </p:sp>
      <p:sp>
        <p:nvSpPr>
          <p:cNvPr id="4122" name="Rectangle 3">
            <a:extLst>
              <a:ext uri="{FF2B5EF4-FFF2-40B4-BE49-F238E27FC236}">
                <a16:creationId xmlns:a16="http://schemas.microsoft.com/office/drawing/2014/main" id="{37056120-C0C1-48C5-5863-56AC81734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9575" y="2078039"/>
            <a:ext cx="7348538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10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</a:t>
            </a:r>
            <a:endParaRPr lang="en-US" altLang="en-US" sz="2100" b="0">
              <a:latin typeface="Times New Roman" panose="02020603050405020304" pitchFamily="18" charset="0"/>
            </a:endParaRPr>
          </a:p>
        </p:txBody>
      </p:sp>
      <p:sp>
        <p:nvSpPr>
          <p:cNvPr id="4123" name="Slide Number Placeholder 4">
            <a:extLst>
              <a:ext uri="{FF2B5EF4-FFF2-40B4-BE49-F238E27FC236}">
                <a16:creationId xmlns:a16="http://schemas.microsoft.com/office/drawing/2014/main" id="{6D6843DF-D02A-65A2-B8C9-0A352D4CB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3A4E8FB-6E6A-4352-88F5-DD422851C49C}" type="slidenum">
              <a:rPr lang="en-US" altLang="en-US" sz="1400" b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81158" y="-71462"/>
            <a:ext cx="8329642" cy="1143000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DNA microarrays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809720" y="1447800"/>
            <a:ext cx="8401080" cy="4572000"/>
          </a:xfrm>
        </p:spPr>
        <p:txBody>
          <a:bodyPr>
            <a:normAutofit/>
          </a:bodyPr>
          <a:lstStyle/>
          <a:p>
            <a:r>
              <a:rPr lang="en-US" sz="3200" dirty="0" err="1"/>
              <a:t>Schena</a:t>
            </a:r>
            <a:r>
              <a:rPr lang="en-US" sz="3200" dirty="0"/>
              <a:t> et al (’95)</a:t>
            </a:r>
          </a:p>
          <a:p>
            <a:endParaRPr lang="en-US" sz="3200" dirty="0"/>
          </a:p>
          <a:p>
            <a:r>
              <a:rPr lang="en-US" sz="3200" dirty="0"/>
              <a:t>Consist of high density matrix of DNA probes, synthesized on glass/silicon slide</a:t>
            </a:r>
          </a:p>
          <a:p>
            <a:endParaRPr lang="en-US" sz="3200" dirty="0"/>
          </a:p>
          <a:p>
            <a:r>
              <a:rPr lang="en-US" sz="3200" dirty="0"/>
              <a:t>Can be used to enhance PCR product detection and identification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20</a:t>
            </a:fld>
            <a:endParaRPr lang="en-A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38282" y="-71462"/>
            <a:ext cx="8786874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FISH (fluorescence in situ hybridization)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809720" y="1447800"/>
            <a:ext cx="8401080" cy="4572000"/>
          </a:xfrm>
        </p:spPr>
        <p:txBody>
          <a:bodyPr>
            <a:normAutofit/>
          </a:bodyPr>
          <a:lstStyle/>
          <a:p>
            <a:r>
              <a:rPr lang="en-US" sz="3200" dirty="0"/>
              <a:t>Uses fluorescently labeled </a:t>
            </a:r>
            <a:r>
              <a:rPr lang="en-US" sz="3200" dirty="0" err="1"/>
              <a:t>rRNA</a:t>
            </a:r>
            <a:r>
              <a:rPr lang="en-US" sz="3200" dirty="0"/>
              <a:t> probes fluorescence microscopy to detect intact microbial cells</a:t>
            </a:r>
          </a:p>
          <a:p>
            <a:endParaRPr lang="en-US" sz="3200" dirty="0"/>
          </a:p>
          <a:p>
            <a:r>
              <a:rPr lang="en-US" sz="3200" dirty="0"/>
              <a:t>Gives info </a:t>
            </a:r>
            <a:r>
              <a:rPr lang="en-US" sz="3200" dirty="0">
                <a:sym typeface="Wingdings" pitchFamily="2" charset="2"/>
              </a:rPr>
              <a:t> presence, morphology, number, organization and spatial distribution</a:t>
            </a:r>
          </a:p>
          <a:p>
            <a:endParaRPr lang="en-US" sz="3200" dirty="0">
              <a:sym typeface="Wingdings" pitchFamily="2" charset="2"/>
            </a:endParaRPr>
          </a:p>
          <a:p>
            <a:r>
              <a:rPr lang="en-US" sz="3200" dirty="0">
                <a:sym typeface="Wingdings" pitchFamily="2" charset="2"/>
              </a:rPr>
              <a:t>Allows detection of not only cultivated sp but also </a:t>
            </a:r>
            <a:endParaRPr lang="en-US" sz="32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21</a:t>
            </a:fld>
            <a:endParaRPr lang="en-A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81158" y="357166"/>
            <a:ext cx="8501122" cy="6072230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dirty="0"/>
              <a:t>ADVANTAGES OF MOLECULAR BIOLOGY TECH:</a:t>
            </a:r>
          </a:p>
          <a:p>
            <a:endParaRPr lang="en-US" sz="3600" b="1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Detect both cultivated/as-yet-non sp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High specificity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High sensitivity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Rapidity 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Do not require carefully controlled </a:t>
            </a:r>
            <a:r>
              <a:rPr lang="en-US" sz="3200" dirty="0" err="1"/>
              <a:t>anarobic</a:t>
            </a:r>
            <a:r>
              <a:rPr lang="en-US" sz="3200" dirty="0"/>
              <a:t> conditions during sampling and transportation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 used during antimicrobial treat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err="1"/>
              <a:t>Anarobic</a:t>
            </a:r>
            <a:r>
              <a:rPr lang="en-US" sz="3200" dirty="0"/>
              <a:t> handling &amp; expertise not required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Samples can be stored frozen for later analysis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Detect dead m.org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22</a:t>
            </a:fld>
            <a:endParaRPr lang="en-A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81158" y="357166"/>
            <a:ext cx="8501122" cy="6072230"/>
          </a:xfrm>
        </p:spPr>
        <p:txBody>
          <a:bodyPr>
            <a:normAutofit/>
          </a:bodyPr>
          <a:lstStyle/>
          <a:p>
            <a:r>
              <a:rPr lang="en-US" sz="3600" b="1" dirty="0"/>
              <a:t>Limitations of MBT:</a:t>
            </a:r>
          </a:p>
          <a:p>
            <a:endParaRPr lang="en-US" sz="3600" b="1" dirty="0"/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Qualitative/semi quantitative (exp; real time PCR, microarray)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Detect only 1 sp or few diff sp at a time (broad </a:t>
            </a:r>
            <a:r>
              <a:rPr lang="en-US" sz="3200" dirty="0" err="1"/>
              <a:t>range,microarray</a:t>
            </a:r>
            <a:r>
              <a:rPr lang="en-US" sz="3200" dirty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Detect only target sp &amp; fails to detect unexpected sp (broad range)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Some – laborious &amp; costly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/>
              <a:t>Hybridization- detect only cultivable sp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23</a:t>
            </a:fld>
            <a:endParaRPr lang="en-A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5">
            <a:extLst>
              <a:ext uri="{FF2B5EF4-FFF2-40B4-BE49-F238E27FC236}">
                <a16:creationId xmlns:a16="http://schemas.microsoft.com/office/drawing/2014/main" id="{40191C26-217B-BD20-C138-FB67A93B9F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24200" y="228600"/>
            <a:ext cx="7729538" cy="2057400"/>
          </a:xfrm>
        </p:spPr>
        <p:txBody>
          <a:bodyPr/>
          <a:lstStyle/>
          <a:p>
            <a:r>
              <a:rPr lang="en-US" altLang="en-US" b="1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/>
              <a:t>Teaching Materials </a:t>
            </a:r>
            <a:br>
              <a:rPr lang="en-US" altLang="en-US" b="1">
                <a:cs typeface="Times New Roman" panose="02020603050405020304" pitchFamily="18" charset="0"/>
              </a:rPr>
            </a:br>
            <a:endParaRPr lang="en-US" altLang="en-US" sz="2700" b="1">
              <a:cs typeface="Times New Roman" panose="02020603050405020304" pitchFamily="18" charset="0"/>
            </a:endParaRPr>
          </a:p>
        </p:txBody>
      </p:sp>
      <p:sp>
        <p:nvSpPr>
          <p:cNvPr id="21507" name="Slide Number Placeholder 2">
            <a:extLst>
              <a:ext uri="{FF2B5EF4-FFF2-40B4-BE49-F238E27FC236}">
                <a16:creationId xmlns:a16="http://schemas.microsoft.com/office/drawing/2014/main" id="{654BA5EB-BD63-8A06-AE2F-50843EA76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C1587EA-003C-4035-8C87-55DF2EE0468A}" type="slidenum">
              <a:rPr lang="en-US" altLang="en-US" sz="1400" b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96DC75-8C8A-607D-E4F5-203E33998918}"/>
              </a:ext>
            </a:extLst>
          </p:cNvPr>
          <p:cNvSpPr txBox="1"/>
          <p:nvPr/>
        </p:nvSpPr>
        <p:spPr>
          <a:xfrm>
            <a:off x="3352800" y="2514600"/>
            <a:ext cx="6781800" cy="267765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Endodontic practices - Grossman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Pathways of pulp – Cohen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Textbook of Endodontics – Nisha Garg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Endodontics - Ingle</a:t>
            </a:r>
          </a:p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293517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5">
            <a:extLst>
              <a:ext uri="{FF2B5EF4-FFF2-40B4-BE49-F238E27FC236}">
                <a16:creationId xmlns:a16="http://schemas.microsoft.com/office/drawing/2014/main" id="{3751A2B8-C05C-E20E-8C5A-91E2AED86C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17175" y="231264"/>
            <a:ext cx="8545513" cy="1096963"/>
          </a:xfrm>
        </p:spPr>
        <p:txBody>
          <a:bodyPr/>
          <a:lstStyle/>
          <a:p>
            <a:r>
              <a:rPr lang="en-US" altLang="en-US" sz="2700" b="1" dirty="0">
                <a:cs typeface="Times New Roman" panose="02020603050405020304" pitchFamily="18" charset="0"/>
              </a:rPr>
              <a:t>TAKE HOME MESSEGE/ FOR THE TOPIC COVERED (SUMMARY)  </a:t>
            </a:r>
          </a:p>
        </p:txBody>
      </p:sp>
      <p:sp>
        <p:nvSpPr>
          <p:cNvPr id="22531" name="Slide Number Placeholder 1">
            <a:extLst>
              <a:ext uri="{FF2B5EF4-FFF2-40B4-BE49-F238E27FC236}">
                <a16:creationId xmlns:a16="http://schemas.microsoft.com/office/drawing/2014/main" id="{0B88A8DB-AEB3-7F40-CD74-4A07803E5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9BC71EF-3F65-4897-830D-F5A0A962BA52}" type="slidenum">
              <a:rPr lang="en-US" altLang="en-US" sz="1400" b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AC6193-74BA-2D24-A9FD-D96E882A122B}"/>
              </a:ext>
            </a:extLst>
          </p:cNvPr>
          <p:cNvSpPr txBox="1"/>
          <p:nvPr/>
        </p:nvSpPr>
        <p:spPr>
          <a:xfrm>
            <a:off x="1429312" y="1232029"/>
            <a:ext cx="10231746" cy="5575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Infection of the root canal is not a random event.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type and mix of the microbial flora develop in response to the surrounding environment. Microorganisms that establish in the untreated root canal experience an environment of nutritional diversity.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 contrast, well-filled root canal offers the microbial flora a small, dry, nutritionally limited space.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Thus, we should obtain a better understanding of the characteristics and properties of bacteria and their biofilms along with the environmental changes, to enhance success.</a:t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45928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F291AB29-A3B2-4626-D7B2-1BB7AD0C61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24200" y="990600"/>
            <a:ext cx="7886700" cy="1093788"/>
          </a:xfrm>
        </p:spPr>
        <p:txBody>
          <a:bodyPr/>
          <a:lstStyle/>
          <a:p>
            <a:r>
              <a:rPr lang="en-US" altLang="en-US">
                <a:cs typeface="Times New Roman" panose="02020603050405020304" pitchFamily="18" charset="0"/>
              </a:rPr>
              <a:t>Question &amp; Answer Session</a:t>
            </a:r>
            <a:endParaRPr lang="en-US" altLang="en-US" sz="1800"/>
          </a:p>
        </p:txBody>
      </p:sp>
      <p:sp>
        <p:nvSpPr>
          <p:cNvPr id="24579" name="Slide Number Placeholder 1">
            <a:extLst>
              <a:ext uri="{FF2B5EF4-FFF2-40B4-BE49-F238E27FC236}">
                <a16:creationId xmlns:a16="http://schemas.microsoft.com/office/drawing/2014/main" id="{9B89950C-B983-F42E-A682-A633FF3A8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23A7AC1-F164-43BA-B7EC-CA97AFAAC886}" type="slidenum">
              <a:rPr lang="en-US" altLang="en-US" sz="1400" b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E7031E-3847-9913-D15B-2ED52F9EA55C}"/>
              </a:ext>
            </a:extLst>
          </p:cNvPr>
          <p:cNvSpPr txBox="1"/>
          <p:nvPr/>
        </p:nvSpPr>
        <p:spPr>
          <a:xfrm>
            <a:off x="1877961" y="2694039"/>
            <a:ext cx="76298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DESCRIBE MOLECULAR BIOLOGY METHODS OF DETECTION OF MICRORGANISM</a:t>
            </a:r>
          </a:p>
        </p:txBody>
      </p:sp>
    </p:spTree>
    <p:extLst>
      <p:ext uri="{BB962C8B-B14F-4D97-AF65-F5344CB8AC3E}">
        <p14:creationId xmlns:p14="http://schemas.microsoft.com/office/powerpoint/2010/main" val="35862154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95A76-6EB0-519A-D9F3-43A81833E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REFERENCES</a:t>
            </a:r>
            <a:r>
              <a:rPr lang="en-US" dirty="0"/>
              <a:t> </a:t>
            </a:r>
            <a:br>
              <a:rPr lang="en-US" dirty="0"/>
            </a:br>
            <a:endParaRPr lang="en-US" sz="1650" dirty="0"/>
          </a:p>
        </p:txBody>
      </p:sp>
      <p:sp>
        <p:nvSpPr>
          <p:cNvPr id="23555" name="Slide Number Placeholder 2">
            <a:extLst>
              <a:ext uri="{FF2B5EF4-FFF2-40B4-BE49-F238E27FC236}">
                <a16:creationId xmlns:a16="http://schemas.microsoft.com/office/drawing/2014/main" id="{953499BE-BD4D-569D-730A-BBFAC3F22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E25002B-3B3D-4318-825D-D205A59F5FB6}" type="slidenum">
              <a:rPr lang="en-US" altLang="en-US" sz="1400" b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8996D8-A56D-705F-2DEC-86C6624B92BA}"/>
              </a:ext>
            </a:extLst>
          </p:cNvPr>
          <p:cNvSpPr txBox="1"/>
          <p:nvPr/>
        </p:nvSpPr>
        <p:spPr>
          <a:xfrm>
            <a:off x="3352800" y="2514600"/>
            <a:ext cx="6781800" cy="267765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Endodontic practices - Grossman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Pathways of pulp – Cohen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Textbook of Endodontics – Nisha Garg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Endodontics - Ingle</a:t>
            </a:r>
          </a:p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089297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BAEFFDC6-D517-BB29-3D63-5708CEDA4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667000"/>
            <a:ext cx="8123238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5400" b="0">
                <a:latin typeface="Algerian" panose="04020705040A02060702" pitchFamily="82" charset="0"/>
                <a:cs typeface="Times New Roman" panose="02020603050405020304" pitchFamily="18" charset="0"/>
              </a:rPr>
              <a:t>THANK YOU </a:t>
            </a:r>
            <a:endParaRPr lang="en-US" altLang="en-US" sz="5400" b="0">
              <a:latin typeface="Algerian" panose="04020705040A02060702" pitchFamily="82" charset="0"/>
            </a:endParaRPr>
          </a:p>
        </p:txBody>
      </p:sp>
      <p:sp>
        <p:nvSpPr>
          <p:cNvPr id="25603" name="Slide Number Placeholder 1">
            <a:extLst>
              <a:ext uri="{FF2B5EF4-FFF2-40B4-BE49-F238E27FC236}">
                <a16:creationId xmlns:a16="http://schemas.microsoft.com/office/drawing/2014/main" id="{5C5C945B-EE3E-7885-3513-579D03637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A4A539-899C-4D99-8F5E-99B765CE2D58}" type="slidenum">
              <a:rPr lang="en-US" altLang="en-US" sz="1400" b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275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512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en-AU" b="1" i="1" dirty="0"/>
              <a:t>TABLE OF CONTENT:</a:t>
            </a:r>
            <a:br>
              <a:rPr lang="en-AU" dirty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47528" y="980728"/>
            <a:ext cx="8424936" cy="5544616"/>
          </a:xfrm>
        </p:spPr>
        <p:txBody>
          <a:bodyPr>
            <a:normAutofit fontScale="92500" lnSpcReduction="10000"/>
          </a:bodyPr>
          <a:lstStyle/>
          <a:p>
            <a:r>
              <a:rPr lang="en-AU" dirty="0"/>
              <a:t>INTRODUCTION</a:t>
            </a:r>
          </a:p>
          <a:p>
            <a:endParaRPr lang="en-AU" dirty="0"/>
          </a:p>
          <a:p>
            <a:r>
              <a:rPr lang="en-AU" dirty="0"/>
              <a:t>ROUTES OF MICROORGANISM INGRESS</a:t>
            </a:r>
          </a:p>
          <a:p>
            <a:endParaRPr lang="en-AU" dirty="0"/>
          </a:p>
          <a:p>
            <a:r>
              <a:rPr lang="en-AU" dirty="0"/>
              <a:t>MICROORGANISMS FOUND IN ROOT CANALS ASSOCIATED WITH ENDODONTIC INFECTIONS</a:t>
            </a:r>
          </a:p>
          <a:p>
            <a:endParaRPr lang="en-AU" dirty="0"/>
          </a:p>
          <a:p>
            <a:r>
              <a:rPr lang="en-AU" dirty="0"/>
              <a:t>INTRARADICULAR INFECTION</a:t>
            </a:r>
          </a:p>
          <a:p>
            <a:endParaRPr lang="en-AU" dirty="0"/>
          </a:p>
          <a:p>
            <a:r>
              <a:rPr lang="en-AU" dirty="0"/>
              <a:t>EXTRARADICULAR INFECTION</a:t>
            </a:r>
          </a:p>
          <a:p>
            <a:endParaRPr lang="en-AU" dirty="0"/>
          </a:p>
          <a:p>
            <a:r>
              <a:rPr lang="en-AU" dirty="0"/>
              <a:t>METHODS FOR IDENTIFICATION OF MICROBES</a:t>
            </a:r>
          </a:p>
          <a:p>
            <a:pPr lvl="4">
              <a:buNone/>
            </a:pPr>
            <a:endParaRPr lang="en-AU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3</a:t>
            </a:fld>
            <a:endParaRPr lang="en-A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282" y="-142900"/>
            <a:ext cx="8472518" cy="1143000"/>
          </a:xfrm>
        </p:spPr>
        <p:txBody>
          <a:bodyPr/>
          <a:lstStyle/>
          <a:p>
            <a:r>
              <a:rPr lang="en-US" dirty="0"/>
              <a:t>MOLECULAR BIOLOGY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38282" y="1142984"/>
            <a:ext cx="8472518" cy="5286412"/>
          </a:xfrm>
        </p:spPr>
        <p:txBody>
          <a:bodyPr>
            <a:normAutofit/>
          </a:bodyPr>
          <a:lstStyle/>
          <a:p>
            <a:r>
              <a:rPr lang="en-US" sz="3200" dirty="0"/>
              <a:t>Development of MBT has provided vast array of new technique for study of human </a:t>
            </a:r>
            <a:r>
              <a:rPr lang="en-US" sz="3200" dirty="0" err="1"/>
              <a:t>microbiota</a:t>
            </a:r>
            <a:r>
              <a:rPr lang="en-US" sz="3200" dirty="0"/>
              <a:t>.</a:t>
            </a:r>
          </a:p>
          <a:p>
            <a:endParaRPr lang="en-US" sz="3200" dirty="0"/>
          </a:p>
          <a:p>
            <a:r>
              <a:rPr lang="en-US" sz="3200" dirty="0"/>
              <a:t>Identification of previously unknown and uncharacterized human pathogens</a:t>
            </a:r>
          </a:p>
          <a:p>
            <a:endParaRPr lang="en-US" sz="3200" dirty="0"/>
          </a:p>
          <a:p>
            <a:r>
              <a:rPr lang="en-US" sz="3200" dirty="0"/>
              <a:t>Revealed previously unanticipated diversity of human </a:t>
            </a:r>
            <a:r>
              <a:rPr lang="en-US" sz="3200" dirty="0" err="1"/>
              <a:t>microbiota</a:t>
            </a:r>
            <a:r>
              <a:rPr lang="en-US" sz="3200" dirty="0"/>
              <a:t> with as-yet-uncultivated bacteria (&gt;50%)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81158" y="357166"/>
            <a:ext cx="8501122" cy="6072230"/>
          </a:xfrm>
        </p:spPr>
        <p:txBody>
          <a:bodyPr>
            <a:normAutofit fontScale="92500"/>
          </a:bodyPr>
          <a:lstStyle/>
          <a:p>
            <a:r>
              <a:rPr lang="en-US" sz="3200" dirty="0"/>
              <a:t>He Several genes have been chosen as targets for bacterial identification</a:t>
            </a:r>
          </a:p>
          <a:p>
            <a:endParaRPr lang="en-US" sz="3200" dirty="0"/>
          </a:p>
          <a:p>
            <a:r>
              <a:rPr lang="en-US" sz="3200" dirty="0"/>
              <a:t>16S </a:t>
            </a:r>
            <a:r>
              <a:rPr lang="en-US" sz="3200" dirty="0" err="1"/>
              <a:t>rRNA</a:t>
            </a:r>
            <a:endParaRPr lang="en-US" sz="3200" dirty="0"/>
          </a:p>
          <a:p>
            <a:r>
              <a:rPr lang="en-US" sz="3200" dirty="0"/>
              <a:t>23S </a:t>
            </a:r>
            <a:r>
              <a:rPr lang="en-US" sz="3200" dirty="0" err="1"/>
              <a:t>rRNA</a:t>
            </a:r>
            <a:endParaRPr lang="en-US" sz="3200" dirty="0"/>
          </a:p>
          <a:p>
            <a:r>
              <a:rPr lang="en-US" sz="3200" dirty="0"/>
              <a:t>16S-23S </a:t>
            </a:r>
            <a:r>
              <a:rPr lang="en-US" sz="3200" dirty="0" err="1"/>
              <a:t>rRNA</a:t>
            </a:r>
            <a:r>
              <a:rPr lang="en-US" sz="3200" dirty="0"/>
              <a:t> gene internal transcribed sequences</a:t>
            </a:r>
          </a:p>
          <a:p>
            <a:r>
              <a:rPr lang="en-US" sz="3200" dirty="0"/>
              <a:t>The </a:t>
            </a:r>
            <a:r>
              <a:rPr lang="en-US" sz="3200" dirty="0" err="1"/>
              <a:t>rpoB</a:t>
            </a:r>
            <a:r>
              <a:rPr lang="en-US" sz="3200" dirty="0"/>
              <a:t> gene encoding beta-subunit of RNA polymerase</a:t>
            </a:r>
          </a:p>
          <a:p>
            <a:r>
              <a:rPr lang="en-US" sz="3200" dirty="0"/>
              <a:t>The </a:t>
            </a:r>
            <a:r>
              <a:rPr lang="en-US" sz="3200" dirty="0" err="1"/>
              <a:t>groEL</a:t>
            </a:r>
            <a:r>
              <a:rPr lang="en-US" sz="3200" dirty="0"/>
              <a:t> gene encoding the heat shock protein</a:t>
            </a:r>
          </a:p>
          <a:p>
            <a:r>
              <a:rPr lang="en-US" sz="3200" dirty="0"/>
              <a:t>The </a:t>
            </a:r>
            <a:r>
              <a:rPr lang="en-US" sz="3200" dirty="0" err="1"/>
              <a:t>gyrB</a:t>
            </a:r>
            <a:r>
              <a:rPr lang="en-US" sz="3200" dirty="0"/>
              <a:t> gene encoding the beta-subunit of DNA </a:t>
            </a:r>
            <a:r>
              <a:rPr lang="en-US" sz="3200" dirty="0" err="1"/>
              <a:t>gyrase</a:t>
            </a:r>
            <a:endParaRPr lang="en-US" sz="3200" dirty="0"/>
          </a:p>
          <a:p>
            <a:r>
              <a:rPr lang="en-US" sz="3200" dirty="0"/>
              <a:t>Homologous recombination encoding  </a:t>
            </a:r>
            <a:r>
              <a:rPr lang="en-US" sz="3200" dirty="0" err="1"/>
              <a:t>recA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5</a:t>
            </a:fld>
            <a:endParaRPr lang="en-A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81158" y="357166"/>
            <a:ext cx="8501122" cy="6072230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r>
              <a:rPr lang="en-US" sz="3200" dirty="0"/>
              <a:t>16S </a:t>
            </a:r>
            <a:r>
              <a:rPr lang="en-US" sz="3200" dirty="0" err="1"/>
              <a:t>rRNA</a:t>
            </a:r>
            <a:r>
              <a:rPr lang="en-US" sz="3200" dirty="0"/>
              <a:t> gene/</a:t>
            </a:r>
            <a:r>
              <a:rPr lang="en-US" sz="3200" dirty="0" err="1"/>
              <a:t>DNA</a:t>
            </a:r>
            <a:r>
              <a:rPr lang="en-US" sz="3200" dirty="0" err="1">
                <a:sym typeface="Wingdings" pitchFamily="2" charset="2"/>
              </a:rPr>
              <a:t>widely</a:t>
            </a:r>
            <a:r>
              <a:rPr lang="en-US" sz="3200" dirty="0">
                <a:sym typeface="Wingdings" pitchFamily="2" charset="2"/>
              </a:rPr>
              <a:t> used target universally distributed among bacteria</a:t>
            </a:r>
          </a:p>
          <a:p>
            <a:endParaRPr lang="en-US" sz="3200" dirty="0">
              <a:sym typeface="Wingdings" pitchFamily="2" charset="2"/>
            </a:endParaRPr>
          </a:p>
          <a:p>
            <a:r>
              <a:rPr lang="en-US" sz="3200" dirty="0">
                <a:sym typeface="Wingdings" pitchFamily="2" charset="2"/>
              </a:rPr>
              <a:t>Affords reliability for inferring </a:t>
            </a:r>
            <a:r>
              <a:rPr lang="en-US" sz="3200" dirty="0" err="1">
                <a:sym typeface="Wingdings" pitchFamily="2" charset="2"/>
              </a:rPr>
              <a:t>phylogenetic</a:t>
            </a:r>
            <a:r>
              <a:rPr lang="en-US" sz="3200" dirty="0">
                <a:sym typeface="Wingdings" pitchFamily="2" charset="2"/>
              </a:rPr>
              <a:t> relationships.</a:t>
            </a:r>
          </a:p>
          <a:p>
            <a:endParaRPr lang="en-US" sz="3200" dirty="0">
              <a:sym typeface="Wingdings" pitchFamily="2" charset="2"/>
            </a:endParaRPr>
          </a:p>
          <a:p>
            <a:r>
              <a:rPr lang="en-US" sz="3200" dirty="0">
                <a:sym typeface="Wingdings" pitchFamily="2" charset="2"/>
              </a:rPr>
              <a:t>18S </a:t>
            </a:r>
            <a:r>
              <a:rPr lang="en-US" sz="3200" dirty="0" err="1">
                <a:sym typeface="Wingdings" pitchFamily="2" charset="2"/>
              </a:rPr>
              <a:t>rRNA</a:t>
            </a:r>
            <a:r>
              <a:rPr lang="en-US" sz="3200" dirty="0">
                <a:sym typeface="Wingdings" pitchFamily="2" charset="2"/>
              </a:rPr>
              <a:t> – fungi &amp;other eukaryotes</a:t>
            </a:r>
          </a:p>
          <a:p>
            <a:endParaRPr lang="en-US" sz="3200" dirty="0">
              <a:sym typeface="Wingdings" pitchFamily="2" charset="2"/>
            </a:endParaRPr>
          </a:p>
          <a:p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6</a:t>
            </a:fld>
            <a:endParaRPr lang="en-A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81158" y="357166"/>
            <a:ext cx="8501122" cy="6072230"/>
          </a:xfrm>
        </p:spPr>
        <p:txBody>
          <a:bodyPr>
            <a:normAutofit/>
          </a:bodyPr>
          <a:lstStyle/>
          <a:p>
            <a:r>
              <a:rPr lang="en-US" sz="3200" dirty="0"/>
              <a:t>Plethora of molecular methods</a:t>
            </a:r>
          </a:p>
          <a:p>
            <a:endParaRPr lang="en-US" sz="3200" dirty="0"/>
          </a:p>
          <a:p>
            <a:r>
              <a:rPr lang="en-US" sz="3200" dirty="0"/>
              <a:t>Broad range of PCR followed by cloning and sequencing </a:t>
            </a:r>
            <a:r>
              <a:rPr lang="en-US" sz="3200" dirty="0">
                <a:sym typeface="Wingdings" pitchFamily="2" charset="2"/>
              </a:rPr>
              <a:t> to unravel the breadth of microbial diversity in a given environment</a:t>
            </a:r>
          </a:p>
          <a:p>
            <a:endParaRPr lang="en-US" sz="3200" dirty="0">
              <a:sym typeface="Wingdings" pitchFamily="2" charset="2"/>
            </a:endParaRPr>
          </a:p>
          <a:p>
            <a:r>
              <a:rPr lang="en-US" sz="3200" dirty="0">
                <a:sym typeface="Wingdings" pitchFamily="2" charset="2"/>
              </a:rPr>
              <a:t>Microbial communities can be analyzed via fingerprinting techniques denaturing </a:t>
            </a:r>
            <a:r>
              <a:rPr lang="en-US" sz="3200" dirty="0" err="1">
                <a:sym typeface="Wingdings" pitchFamily="2" charset="2"/>
              </a:rPr>
              <a:t>gradiant</a:t>
            </a:r>
            <a:r>
              <a:rPr lang="en-US" sz="3200" dirty="0">
                <a:sym typeface="Wingdings" pitchFamily="2" charset="2"/>
              </a:rPr>
              <a:t> gel electrophoresis(DGGE) &amp; terminal restriction fragment length polymorphism(T-RFLP)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7</a:t>
            </a:fld>
            <a:endParaRPr lang="en-A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81158" y="357166"/>
            <a:ext cx="8501122" cy="6072230"/>
          </a:xfrm>
        </p:spPr>
        <p:txBody>
          <a:bodyPr>
            <a:normAutofit/>
          </a:bodyPr>
          <a:lstStyle/>
          <a:p>
            <a:r>
              <a:rPr lang="en-US" sz="3200" dirty="0"/>
              <a:t>Fluorescence in situ hybridization (FISH) can measure abundance of target species and provide information on their spatial distribution in tissues</a:t>
            </a:r>
          </a:p>
          <a:p>
            <a:endParaRPr lang="en-US" sz="3200" dirty="0"/>
          </a:p>
          <a:p>
            <a:r>
              <a:rPr lang="en-US" sz="3200" dirty="0"/>
              <a:t>Other app </a:t>
            </a:r>
          </a:p>
          <a:p>
            <a:pPr>
              <a:buFont typeface="Wingdings"/>
              <a:buChar char="à"/>
            </a:pPr>
            <a:r>
              <a:rPr lang="en-US" sz="3200" dirty="0">
                <a:sym typeface="Wingdings" pitchFamily="2" charset="2"/>
              </a:rPr>
              <a:t>DNA-DNA hybridization arrays</a:t>
            </a:r>
          </a:p>
          <a:p>
            <a:pPr>
              <a:buFont typeface="Wingdings"/>
              <a:buChar char="à"/>
            </a:pPr>
            <a:r>
              <a:rPr lang="en-US" sz="3200" dirty="0">
                <a:sym typeface="Wingdings" pitchFamily="2" charset="2"/>
              </a:rPr>
              <a:t>Species specific PCR</a:t>
            </a:r>
          </a:p>
          <a:p>
            <a:pPr>
              <a:buFont typeface="Wingdings"/>
              <a:buChar char="à"/>
            </a:pPr>
            <a:r>
              <a:rPr lang="en-US" sz="3200" dirty="0">
                <a:sym typeface="Wingdings" pitchFamily="2" charset="2"/>
              </a:rPr>
              <a:t>Nested PCR</a:t>
            </a:r>
          </a:p>
          <a:p>
            <a:pPr>
              <a:buFont typeface="Wingdings"/>
              <a:buChar char="à"/>
            </a:pPr>
            <a:r>
              <a:rPr lang="en-US" sz="3200" dirty="0">
                <a:sym typeface="Wingdings" pitchFamily="2" charset="2"/>
              </a:rPr>
              <a:t>Multiplex PCR</a:t>
            </a:r>
          </a:p>
          <a:p>
            <a:pPr>
              <a:buFont typeface="Wingdings"/>
              <a:buChar char="à"/>
            </a:pPr>
            <a:r>
              <a:rPr lang="en-US" sz="3200" dirty="0">
                <a:sym typeface="Wingdings" pitchFamily="2" charset="2"/>
              </a:rPr>
              <a:t>Quantitative real time PCR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8</a:t>
            </a:fld>
            <a:endParaRPr lang="en-A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38282" y="-142900"/>
            <a:ext cx="8472518" cy="1143000"/>
          </a:xfrm>
        </p:spPr>
        <p:txBody>
          <a:bodyPr/>
          <a:lstStyle/>
          <a:p>
            <a:r>
              <a:rPr lang="en-US" dirty="0"/>
              <a:t>P.C.R AND ITS DERIVATIVES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738282" y="1447800"/>
            <a:ext cx="8472518" cy="5195910"/>
          </a:xfrm>
        </p:spPr>
        <p:txBody>
          <a:bodyPr>
            <a:normAutofit/>
          </a:bodyPr>
          <a:lstStyle/>
          <a:p>
            <a:r>
              <a:rPr lang="en-US" sz="3200" dirty="0"/>
              <a:t>PCR method is based on the in vitro replication of DNA through repetitive cycles of </a:t>
            </a:r>
            <a:r>
              <a:rPr lang="en-US" sz="3200" dirty="0" err="1"/>
              <a:t>denaturation</a:t>
            </a:r>
            <a:r>
              <a:rPr lang="en-US" sz="3200" dirty="0"/>
              <a:t>, primer annealing and extension steps carried out in automated devices(</a:t>
            </a:r>
            <a:r>
              <a:rPr lang="en-US" sz="3200" dirty="0" err="1"/>
              <a:t>thermocyclers</a:t>
            </a:r>
            <a:r>
              <a:rPr lang="en-US" sz="3200" dirty="0"/>
              <a:t>) </a:t>
            </a:r>
          </a:p>
          <a:p>
            <a:endParaRPr lang="en-US" sz="3200" dirty="0"/>
          </a:p>
          <a:p>
            <a:r>
              <a:rPr lang="en-US" sz="3200" dirty="0"/>
              <a:t>Can detect as few as 10 bacterial cells in sample with potential sensitivity to the one cell level</a:t>
            </a:r>
          </a:p>
          <a:p>
            <a:r>
              <a:rPr lang="en-US" sz="3200" dirty="0"/>
              <a:t>Culture (nonselective media)– 10</a:t>
            </a:r>
            <a:r>
              <a:rPr lang="en-US" sz="3200" dirty="0">
                <a:latin typeface="Constantia"/>
              </a:rPr>
              <a:t>⁴</a:t>
            </a:r>
            <a:r>
              <a:rPr lang="en-US" sz="3200" dirty="0"/>
              <a:t> to 10</a:t>
            </a:r>
            <a:r>
              <a:rPr lang="en-US" sz="3200" dirty="0">
                <a:latin typeface="Constantia"/>
              </a:rPr>
              <a:t>⁵ cells </a:t>
            </a:r>
          </a:p>
          <a:p>
            <a:r>
              <a:rPr lang="en-US" sz="3200" dirty="0"/>
              <a:t>Selective media – 10³</a:t>
            </a:r>
          </a:p>
          <a:p>
            <a:pPr>
              <a:buNone/>
            </a:pPr>
            <a:endParaRPr lang="en-US" sz="32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9</a:t>
            </a:fld>
            <a:endParaRPr lang="en-A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1103</Words>
  <Application>Microsoft Office PowerPoint</Application>
  <PresentationFormat>Widescreen</PresentationFormat>
  <Paragraphs>224</Paragraphs>
  <Slides>28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Algerian</vt:lpstr>
      <vt:lpstr>Arial</vt:lpstr>
      <vt:lpstr>Book Antiqua</vt:lpstr>
      <vt:lpstr>Calibri</vt:lpstr>
      <vt:lpstr>Calibri Light</vt:lpstr>
      <vt:lpstr>Constantia</vt:lpstr>
      <vt:lpstr>Times New Roman</vt:lpstr>
      <vt:lpstr>Wingdings</vt:lpstr>
      <vt:lpstr>Office Theme</vt:lpstr>
      <vt:lpstr>PowerPoint Presentation</vt:lpstr>
      <vt:lpstr>Specific learning Objectives </vt:lpstr>
      <vt:lpstr>TABLE OF CONTENT: </vt:lpstr>
      <vt:lpstr>MOLECULAR BIOLOGY METHODS</vt:lpstr>
      <vt:lpstr>PowerPoint Presentation</vt:lpstr>
      <vt:lpstr>PowerPoint Presentation</vt:lpstr>
      <vt:lpstr>PowerPoint Presentation</vt:lpstr>
      <vt:lpstr>PowerPoint Presentation</vt:lpstr>
      <vt:lpstr>P.C.R AND ITS DERIVATIVES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DNA-hybridization</vt:lpstr>
      <vt:lpstr>PowerPoint Presentation</vt:lpstr>
      <vt:lpstr>DNA microarrays</vt:lpstr>
      <vt:lpstr>FISH (fluorescence in situ hybridization)</vt:lpstr>
      <vt:lpstr>PowerPoint Presentation</vt:lpstr>
      <vt:lpstr>PowerPoint Presentation</vt:lpstr>
      <vt:lpstr> Teaching Materials  </vt:lpstr>
      <vt:lpstr>TAKE HOME MESSEGE/ FOR THE TOPIC COVERED (SUMMARY)  </vt:lpstr>
      <vt:lpstr>Question &amp; Answer Session</vt:lpstr>
      <vt:lpstr>REFERENCES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GAURAV DEORE</dc:creator>
  <cp:lastModifiedBy>shalvi wadighare</cp:lastModifiedBy>
  <cp:revision>5</cp:revision>
  <dcterms:created xsi:type="dcterms:W3CDTF">2023-04-18T18:09:47Z</dcterms:created>
  <dcterms:modified xsi:type="dcterms:W3CDTF">2023-04-19T04:47:07Z</dcterms:modified>
</cp:coreProperties>
</file>